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2"/>
  </p:sldMasterIdLst>
  <p:notesMasterIdLst>
    <p:notesMasterId r:id="rId4"/>
  </p:notesMasterIdLst>
  <p:sldIdLst>
    <p:sldId id="256" r:id="rId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jpDcgXFkEmJE5fPLAr0NVRbAhXH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9ADF37-48AD-5BD4-75D3-B892B4E8CACD}" name="Jamie Aarons" initials="JA" userId="S::Jamie.Aarons@gov.scot::500325ed-1fd2-435c-9096-41b124916fc3" providerId="AD"/>
  <p188:author id="{0079C4A9-490D-25D7-17D5-57673DCBD761}" name="Gemma Graham" initials="GG" userId="S::Gemma.Graham@gov.scot::252e18b6-4434-4289-a634-c5e2c7b6e8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71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745" autoAdjust="0"/>
    <p:restoredTop sz="94668"/>
  </p:normalViewPr>
  <p:slideViewPr>
    <p:cSldViewPr snapToGrid="0">
      <p:cViewPr varScale="1">
        <p:scale>
          <a:sx n="59" d="100"/>
          <a:sy n="59" d="100"/>
        </p:scale>
        <p:origin x="132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customschemas.google.com/relationships/presentationmetadata" Target="metadata"/><Relationship Id="rId12" Type="http://schemas.microsoft.com/office/2018/10/relationships/authors" Target="authors.xml"/><Relationship Id="rId2" Type="http://schemas.openxmlformats.org/officeDocument/2006/relationships/slideMaster" Target="slideMasters/slideMaster1.xml"/><Relationship Id="rId1" Type="http://schemas.openxmlformats.org/officeDocument/2006/relationships/customXml" Target="../customXml/item1.xml"/><Relationship Id="rId11" Type="http://schemas.openxmlformats.org/officeDocument/2006/relationships/tableStyles" Target="tableStyles.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A8B92"/>
              </a:buClr>
              <a:buSzPts val="2400"/>
              <a:buNone/>
              <a:defRPr sz="2400">
                <a:solidFill>
                  <a:srgbClr val="8A8B92"/>
                </a:solidFill>
              </a:defRPr>
            </a:lvl1pPr>
            <a:lvl2pPr marL="914400" lvl="1" indent="-228600" algn="l">
              <a:lnSpc>
                <a:spcPct val="90000"/>
              </a:lnSpc>
              <a:spcBef>
                <a:spcPts val="500"/>
              </a:spcBef>
              <a:spcAft>
                <a:spcPts val="0"/>
              </a:spcAft>
              <a:buClr>
                <a:srgbClr val="8A8B92"/>
              </a:buClr>
              <a:buSzPts val="2000"/>
              <a:buNone/>
              <a:defRPr sz="2000">
                <a:solidFill>
                  <a:srgbClr val="8A8B92"/>
                </a:solidFill>
              </a:defRPr>
            </a:lvl2pPr>
            <a:lvl3pPr marL="1371600" lvl="2" indent="-228600" algn="l">
              <a:lnSpc>
                <a:spcPct val="90000"/>
              </a:lnSpc>
              <a:spcBef>
                <a:spcPts val="500"/>
              </a:spcBef>
              <a:spcAft>
                <a:spcPts val="0"/>
              </a:spcAft>
              <a:buClr>
                <a:srgbClr val="8A8B92"/>
              </a:buClr>
              <a:buSzPts val="1800"/>
              <a:buNone/>
              <a:defRPr sz="1800">
                <a:solidFill>
                  <a:srgbClr val="8A8B92"/>
                </a:solidFill>
              </a:defRPr>
            </a:lvl3pPr>
            <a:lvl4pPr marL="1828800" lvl="3" indent="-228600" algn="l">
              <a:lnSpc>
                <a:spcPct val="90000"/>
              </a:lnSpc>
              <a:spcBef>
                <a:spcPts val="500"/>
              </a:spcBef>
              <a:spcAft>
                <a:spcPts val="0"/>
              </a:spcAft>
              <a:buClr>
                <a:srgbClr val="8A8B92"/>
              </a:buClr>
              <a:buSzPts val="1600"/>
              <a:buNone/>
              <a:defRPr sz="1600">
                <a:solidFill>
                  <a:srgbClr val="8A8B92"/>
                </a:solidFill>
              </a:defRPr>
            </a:lvl4pPr>
            <a:lvl5pPr marL="2286000" lvl="4" indent="-228600" algn="l">
              <a:lnSpc>
                <a:spcPct val="90000"/>
              </a:lnSpc>
              <a:spcBef>
                <a:spcPts val="500"/>
              </a:spcBef>
              <a:spcAft>
                <a:spcPts val="0"/>
              </a:spcAft>
              <a:buClr>
                <a:srgbClr val="8A8B92"/>
              </a:buClr>
              <a:buSzPts val="1600"/>
              <a:buNone/>
              <a:defRPr sz="1600">
                <a:solidFill>
                  <a:srgbClr val="8A8B92"/>
                </a:solidFill>
              </a:defRPr>
            </a:lvl5pPr>
            <a:lvl6pPr marL="2743200" lvl="5" indent="-228600" algn="l">
              <a:lnSpc>
                <a:spcPct val="90000"/>
              </a:lnSpc>
              <a:spcBef>
                <a:spcPts val="500"/>
              </a:spcBef>
              <a:spcAft>
                <a:spcPts val="0"/>
              </a:spcAft>
              <a:buClr>
                <a:srgbClr val="8A8B92"/>
              </a:buClr>
              <a:buSzPts val="1600"/>
              <a:buNone/>
              <a:defRPr sz="1600">
                <a:solidFill>
                  <a:srgbClr val="8A8B92"/>
                </a:solidFill>
              </a:defRPr>
            </a:lvl6pPr>
            <a:lvl7pPr marL="3200400" lvl="6" indent="-228600" algn="l">
              <a:lnSpc>
                <a:spcPct val="90000"/>
              </a:lnSpc>
              <a:spcBef>
                <a:spcPts val="500"/>
              </a:spcBef>
              <a:spcAft>
                <a:spcPts val="0"/>
              </a:spcAft>
              <a:buClr>
                <a:srgbClr val="8A8B92"/>
              </a:buClr>
              <a:buSzPts val="1600"/>
              <a:buNone/>
              <a:defRPr sz="1600">
                <a:solidFill>
                  <a:srgbClr val="8A8B92"/>
                </a:solidFill>
              </a:defRPr>
            </a:lvl7pPr>
            <a:lvl8pPr marL="3657600" lvl="7" indent="-228600" algn="l">
              <a:lnSpc>
                <a:spcPct val="90000"/>
              </a:lnSpc>
              <a:spcBef>
                <a:spcPts val="500"/>
              </a:spcBef>
              <a:spcAft>
                <a:spcPts val="0"/>
              </a:spcAft>
              <a:buClr>
                <a:srgbClr val="8A8B92"/>
              </a:buClr>
              <a:buSzPts val="1600"/>
              <a:buNone/>
              <a:defRPr sz="1600">
                <a:solidFill>
                  <a:srgbClr val="8A8B92"/>
                </a:solidFill>
              </a:defRPr>
            </a:lvl8pPr>
            <a:lvl9pPr marL="4114800" lvl="8" indent="-228600" algn="l">
              <a:lnSpc>
                <a:spcPct val="90000"/>
              </a:lnSpc>
              <a:spcBef>
                <a:spcPts val="500"/>
              </a:spcBef>
              <a:spcAft>
                <a:spcPts val="0"/>
              </a:spcAft>
              <a:buClr>
                <a:srgbClr val="8A8B92"/>
              </a:buClr>
              <a:buSzPts val="1600"/>
              <a:buNone/>
              <a:defRPr sz="1600">
                <a:solidFill>
                  <a:srgbClr val="8A8B92"/>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A8B92"/>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A8B92"/>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iriss.org.uk/" TargetMode="External"/><Relationship Id="rId5" Type="http://schemas.openxmlformats.org/officeDocument/2006/relationships/hyperlink" Target="https://www.iriss.org.uk/resources/reports/adult-support-and-protection-national-large-scale-investigation-framework" TargetMode="External"/><Relationship Id="rId4" Type="http://schemas.openxmlformats.org/officeDocument/2006/relationships/hyperlink" Target="https://www.legislation.gov.uk/asp/2007/10/section/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cxnSp>
        <p:nvCxnSpPr>
          <p:cNvPr id="84" name="Google Shape;84;p1"/>
          <p:cNvCxnSpPr>
            <a:cxnSpLocks/>
            <a:stCxn id="85" idx="3"/>
          </p:cNvCxnSpPr>
          <p:nvPr/>
        </p:nvCxnSpPr>
        <p:spPr>
          <a:xfrm flipV="1">
            <a:off x="3820163" y="4972051"/>
            <a:ext cx="1393369" cy="789985"/>
          </a:xfrm>
          <a:prstGeom prst="straightConnector1">
            <a:avLst/>
          </a:prstGeom>
          <a:noFill/>
          <a:ln w="25400" cap="flat" cmpd="sng">
            <a:solidFill>
              <a:schemeClr val="accent5"/>
            </a:solidFill>
            <a:prstDash val="solid"/>
            <a:miter lim="800000"/>
            <a:headEnd type="none" w="sm" len="sm"/>
            <a:tailEnd type="none" w="sm" len="sm"/>
          </a:ln>
        </p:spPr>
      </p:cxnSp>
      <p:cxnSp>
        <p:nvCxnSpPr>
          <p:cNvPr id="86" name="Google Shape;86;p1"/>
          <p:cNvCxnSpPr>
            <a:cxnSpLocks/>
            <a:stCxn id="87" idx="1"/>
          </p:cNvCxnSpPr>
          <p:nvPr/>
        </p:nvCxnSpPr>
        <p:spPr>
          <a:xfrm flipH="1" flipV="1">
            <a:off x="6866967" y="5058599"/>
            <a:ext cx="1143565" cy="896675"/>
          </a:xfrm>
          <a:prstGeom prst="straightConnector1">
            <a:avLst/>
          </a:prstGeom>
          <a:noFill/>
          <a:ln w="25400" cap="flat" cmpd="sng">
            <a:solidFill>
              <a:schemeClr val="accent4"/>
            </a:solidFill>
            <a:prstDash val="solid"/>
            <a:miter lim="800000"/>
            <a:headEnd type="none" w="sm" len="sm"/>
            <a:tailEnd type="none" w="sm" len="sm"/>
          </a:ln>
        </p:spPr>
      </p:cxnSp>
      <p:cxnSp>
        <p:nvCxnSpPr>
          <p:cNvPr id="88" name="Google Shape;88;p1"/>
          <p:cNvCxnSpPr>
            <a:cxnSpLocks/>
            <a:stCxn id="89" idx="1"/>
          </p:cNvCxnSpPr>
          <p:nvPr/>
        </p:nvCxnSpPr>
        <p:spPr>
          <a:xfrm flipH="1">
            <a:off x="7589301" y="3888515"/>
            <a:ext cx="311183" cy="10891"/>
          </a:xfrm>
          <a:prstGeom prst="straightConnector1">
            <a:avLst/>
          </a:prstGeom>
          <a:noFill/>
          <a:ln w="25400" cap="flat" cmpd="sng">
            <a:solidFill>
              <a:schemeClr val="accent3"/>
            </a:solidFill>
            <a:prstDash val="solid"/>
            <a:miter lim="800000"/>
            <a:headEnd type="none" w="sm" len="sm"/>
            <a:tailEnd type="none" w="sm" len="sm"/>
          </a:ln>
        </p:spPr>
      </p:cxnSp>
      <p:cxnSp>
        <p:nvCxnSpPr>
          <p:cNvPr id="90" name="Google Shape;90;p1"/>
          <p:cNvCxnSpPr>
            <a:stCxn id="91" idx="3"/>
          </p:cNvCxnSpPr>
          <p:nvPr/>
        </p:nvCxnSpPr>
        <p:spPr>
          <a:xfrm>
            <a:off x="3816966" y="3795794"/>
            <a:ext cx="859500" cy="0"/>
          </a:xfrm>
          <a:prstGeom prst="straightConnector1">
            <a:avLst/>
          </a:prstGeom>
          <a:noFill/>
          <a:ln w="25400" cap="flat" cmpd="sng">
            <a:solidFill>
              <a:schemeClr val="accent6"/>
            </a:solidFill>
            <a:prstDash val="solid"/>
            <a:miter lim="800000"/>
            <a:headEnd type="none" w="sm" len="sm"/>
            <a:tailEnd type="none" w="sm" len="sm"/>
          </a:ln>
        </p:spPr>
      </p:cxnSp>
      <p:cxnSp>
        <p:nvCxnSpPr>
          <p:cNvPr id="92" name="Google Shape;92;p1"/>
          <p:cNvCxnSpPr>
            <a:cxnSpLocks/>
            <a:stCxn id="93" idx="3"/>
          </p:cNvCxnSpPr>
          <p:nvPr/>
        </p:nvCxnSpPr>
        <p:spPr>
          <a:xfrm>
            <a:off x="3927225" y="1998688"/>
            <a:ext cx="1112100" cy="620850"/>
          </a:xfrm>
          <a:prstGeom prst="straightConnector1">
            <a:avLst/>
          </a:prstGeom>
          <a:noFill/>
          <a:ln w="25400" cap="flat" cmpd="sng">
            <a:solidFill>
              <a:schemeClr val="lt2"/>
            </a:solidFill>
            <a:prstDash val="solid"/>
            <a:miter lim="800000"/>
            <a:headEnd type="none" w="sm" len="sm"/>
            <a:tailEnd type="none" w="sm" len="sm"/>
          </a:ln>
        </p:spPr>
      </p:cxnSp>
      <p:cxnSp>
        <p:nvCxnSpPr>
          <p:cNvPr id="96" name="Google Shape;96;p1"/>
          <p:cNvCxnSpPr>
            <a:stCxn id="97" idx="2"/>
          </p:cNvCxnSpPr>
          <p:nvPr/>
        </p:nvCxnSpPr>
        <p:spPr>
          <a:xfrm>
            <a:off x="6023050" y="1859800"/>
            <a:ext cx="0" cy="615300"/>
          </a:xfrm>
          <a:prstGeom prst="straightConnector1">
            <a:avLst/>
          </a:prstGeom>
          <a:noFill/>
          <a:ln w="2540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450927" y="1999858"/>
            <a:ext cx="3293918" cy="3293918"/>
          </a:xfrm>
          <a:prstGeom prst="rect">
            <a:avLst/>
          </a:prstGeom>
          <a:noFill/>
          <a:ln>
            <a:noFill/>
          </a:ln>
        </p:spPr>
      </p:pic>
      <p:grpSp>
        <p:nvGrpSpPr>
          <p:cNvPr id="100" name="Google Shape;100;p1"/>
          <p:cNvGrpSpPr/>
          <p:nvPr/>
        </p:nvGrpSpPr>
        <p:grpSpPr>
          <a:xfrm>
            <a:off x="4606566" y="2091200"/>
            <a:ext cx="2982735" cy="2938848"/>
            <a:chOff x="4606566" y="1896341"/>
            <a:chExt cx="2982735" cy="2938848"/>
          </a:xfrm>
        </p:grpSpPr>
        <p:sp>
          <p:nvSpPr>
            <p:cNvPr id="101" name="Google Shape;101;p1"/>
            <p:cNvSpPr txBox="1"/>
            <p:nvPr/>
          </p:nvSpPr>
          <p:spPr>
            <a:xfrm>
              <a:off x="5024004" y="2786966"/>
              <a:ext cx="2156114" cy="1284069"/>
            </a:xfrm>
            <a:prstGeom prst="rect">
              <a:avLst/>
            </a:prstGeom>
            <a:noFill/>
            <a:ln>
              <a:noFill/>
            </a:ln>
          </p:spPr>
          <p:txBody>
            <a:bodyPr spcFirstLastPara="1" wrap="square" lIns="91425" tIns="45700" rIns="91425" bIns="45700" anchor="ctr" anchorCtr="0">
              <a:spAutoFit/>
            </a:bodyPr>
            <a:lstStyle/>
            <a:p>
              <a:pPr marL="0" marR="0" lvl="0" indent="0" algn="ctr" rtl="0">
                <a:lnSpc>
                  <a:spcPct val="80000"/>
                </a:lnSpc>
                <a:spcBef>
                  <a:spcPts val="0"/>
                </a:spcBef>
                <a:spcAft>
                  <a:spcPts val="0"/>
                </a:spcAft>
                <a:buClr>
                  <a:srgbClr val="000000"/>
                </a:buClr>
                <a:buSzPts val="3200"/>
                <a:buFont typeface="Arial"/>
                <a:buNone/>
              </a:pPr>
              <a:r>
                <a:rPr lang="en-GB" sz="3200" b="1" i="0" u="none" strike="noStrike" cap="none" dirty="0">
                  <a:solidFill>
                    <a:schemeClr val="dk2"/>
                  </a:solidFill>
                  <a:latin typeface="Calibri"/>
                  <a:ea typeface="Calibri"/>
                  <a:cs typeface="Calibri"/>
                  <a:sym typeface="Calibri"/>
                </a:rPr>
                <a:t>Seven</a:t>
              </a:r>
              <a:br>
                <a:rPr lang="en-GB" sz="3200" b="1" i="0" u="none" strike="noStrike" cap="none" dirty="0">
                  <a:solidFill>
                    <a:schemeClr val="dk2"/>
                  </a:solidFill>
                  <a:latin typeface="Calibri"/>
                  <a:ea typeface="Calibri"/>
                  <a:cs typeface="Calibri"/>
                  <a:sym typeface="Calibri"/>
                </a:rPr>
              </a:br>
              <a:r>
                <a:rPr lang="en-GB" sz="3200" b="1" i="0" u="none" strike="noStrike" cap="none" dirty="0">
                  <a:solidFill>
                    <a:schemeClr val="dk2"/>
                  </a:solidFill>
                  <a:latin typeface="Calibri"/>
                  <a:ea typeface="Calibri"/>
                  <a:cs typeface="Calibri"/>
                  <a:sym typeface="Calibri"/>
                </a:rPr>
                <a:t>minute</a:t>
              </a:r>
              <a:br>
                <a:rPr lang="en-GB" sz="3200" b="1" i="0" u="none" strike="noStrike" cap="none" dirty="0">
                  <a:solidFill>
                    <a:schemeClr val="dk2"/>
                  </a:solidFill>
                  <a:latin typeface="Calibri"/>
                  <a:ea typeface="Calibri"/>
                  <a:cs typeface="Calibri"/>
                  <a:sym typeface="Calibri"/>
                </a:rPr>
              </a:br>
              <a:r>
                <a:rPr lang="en-GB" sz="3200" b="1" i="0" u="none" strike="noStrike" cap="none" dirty="0">
                  <a:solidFill>
                    <a:schemeClr val="dk2"/>
                  </a:solidFill>
                  <a:latin typeface="Calibri"/>
                  <a:ea typeface="Calibri"/>
                  <a:cs typeface="Calibri"/>
                  <a:sym typeface="Calibri"/>
                </a:rPr>
                <a:t>briefing</a:t>
              </a:r>
              <a:endParaRPr sz="1400" b="0" i="0" u="none" strike="noStrike" cap="none" dirty="0">
                <a:solidFill>
                  <a:srgbClr val="000000"/>
                </a:solidFill>
                <a:latin typeface="Arial"/>
                <a:ea typeface="Arial"/>
                <a:cs typeface="Arial"/>
                <a:sym typeface="Arial"/>
              </a:endParaRPr>
            </a:p>
          </p:txBody>
        </p:sp>
        <p:sp>
          <p:nvSpPr>
            <p:cNvPr id="102" name="Google Shape;102;p1"/>
            <p:cNvSpPr/>
            <p:nvPr/>
          </p:nvSpPr>
          <p:spPr>
            <a:xfrm>
              <a:off x="5917623" y="1896341"/>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1</a:t>
              </a:r>
              <a:endParaRPr sz="1400" b="0" i="0" u="none" strike="noStrike" cap="none">
                <a:solidFill>
                  <a:srgbClr val="000000"/>
                </a:solidFill>
                <a:latin typeface="Arial"/>
                <a:ea typeface="Arial"/>
                <a:cs typeface="Arial"/>
                <a:sym typeface="Arial"/>
              </a:endParaRPr>
            </a:p>
          </p:txBody>
        </p:sp>
        <p:sp>
          <p:nvSpPr>
            <p:cNvPr id="103" name="Google Shape;103;p1"/>
            <p:cNvSpPr/>
            <p:nvPr/>
          </p:nvSpPr>
          <p:spPr>
            <a:xfrm>
              <a:off x="6969809" y="2401557"/>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2</a:t>
              </a:r>
              <a:endParaRPr sz="1400" b="0" i="0" u="none" strike="noStrike" cap="none">
                <a:solidFill>
                  <a:srgbClr val="000000"/>
                </a:solidFill>
                <a:latin typeface="Arial"/>
                <a:ea typeface="Arial"/>
                <a:cs typeface="Arial"/>
                <a:sym typeface="Arial"/>
              </a:endParaRPr>
            </a:p>
          </p:txBody>
        </p:sp>
        <p:sp>
          <p:nvSpPr>
            <p:cNvPr id="104" name="Google Shape;104;p1"/>
            <p:cNvSpPr/>
            <p:nvPr/>
          </p:nvSpPr>
          <p:spPr>
            <a:xfrm>
              <a:off x="7241206" y="3541426"/>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3</a:t>
              </a:r>
              <a:endParaRPr sz="1400" b="0" i="0" u="none" strike="noStrike" cap="none">
                <a:solidFill>
                  <a:srgbClr val="000000"/>
                </a:solidFill>
                <a:latin typeface="Arial"/>
                <a:ea typeface="Arial"/>
                <a:cs typeface="Arial"/>
                <a:sym typeface="Arial"/>
              </a:endParaRPr>
            </a:p>
          </p:txBody>
        </p:sp>
        <p:sp>
          <p:nvSpPr>
            <p:cNvPr id="105" name="Google Shape;105;p1"/>
            <p:cNvSpPr/>
            <p:nvPr/>
          </p:nvSpPr>
          <p:spPr>
            <a:xfrm>
              <a:off x="6518872" y="4476703"/>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4</a:t>
              </a:r>
              <a:endParaRPr sz="1400" b="0" i="0" u="none" strike="noStrike" cap="none">
                <a:solidFill>
                  <a:srgbClr val="000000"/>
                </a:solidFill>
                <a:latin typeface="Arial"/>
                <a:ea typeface="Arial"/>
                <a:cs typeface="Arial"/>
                <a:sym typeface="Arial"/>
              </a:endParaRPr>
            </a:p>
          </p:txBody>
        </p:sp>
        <p:sp>
          <p:nvSpPr>
            <p:cNvPr id="106" name="Google Shape;106;p1"/>
            <p:cNvSpPr/>
            <p:nvPr/>
          </p:nvSpPr>
          <p:spPr>
            <a:xfrm>
              <a:off x="5341426" y="4472527"/>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5</a:t>
              </a:r>
              <a:endParaRPr sz="1400" b="0" i="0" u="none" strike="noStrike" cap="none">
                <a:solidFill>
                  <a:srgbClr val="000000"/>
                </a:solidFill>
                <a:latin typeface="Arial"/>
                <a:ea typeface="Arial"/>
                <a:cs typeface="Arial"/>
                <a:sym typeface="Arial"/>
              </a:endParaRPr>
            </a:p>
          </p:txBody>
        </p:sp>
        <p:sp>
          <p:nvSpPr>
            <p:cNvPr id="107" name="Google Shape;107;p1"/>
            <p:cNvSpPr/>
            <p:nvPr/>
          </p:nvSpPr>
          <p:spPr>
            <a:xfrm>
              <a:off x="4606566" y="3541426"/>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6</a:t>
              </a:r>
              <a:endParaRPr sz="1400" b="0" i="0" u="none" strike="noStrike" cap="none">
                <a:solidFill>
                  <a:srgbClr val="000000"/>
                </a:solidFill>
                <a:latin typeface="Arial"/>
                <a:ea typeface="Arial"/>
                <a:cs typeface="Arial"/>
                <a:sym typeface="Arial"/>
              </a:endParaRPr>
            </a:p>
          </p:txBody>
        </p:sp>
        <p:sp>
          <p:nvSpPr>
            <p:cNvPr id="108" name="Google Shape;108;p1"/>
            <p:cNvSpPr/>
            <p:nvPr/>
          </p:nvSpPr>
          <p:spPr>
            <a:xfrm>
              <a:off x="4865437" y="2401558"/>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7</a:t>
              </a:r>
              <a:endParaRPr sz="1400" b="0" i="0" u="none" strike="noStrike" cap="none">
                <a:solidFill>
                  <a:srgbClr val="000000"/>
                </a:solidFill>
                <a:latin typeface="Arial"/>
                <a:ea typeface="Arial"/>
                <a:cs typeface="Arial"/>
                <a:sym typeface="Arial"/>
              </a:endParaRPr>
            </a:p>
          </p:txBody>
        </p:sp>
      </p:grpSp>
      <p:sp>
        <p:nvSpPr>
          <p:cNvPr id="109" name="Google Shape;109;p1"/>
          <p:cNvSpPr txBox="1"/>
          <p:nvPr/>
        </p:nvSpPr>
        <p:spPr>
          <a:xfrm>
            <a:off x="129666" y="148955"/>
            <a:ext cx="3687300" cy="83095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GB" sz="2400" b="1" i="0" u="sng" strike="noStrike" cap="none" dirty="0">
                <a:solidFill>
                  <a:schemeClr val="dk2"/>
                </a:solidFill>
                <a:latin typeface="Calibri"/>
                <a:ea typeface="Calibri"/>
                <a:cs typeface="Calibri"/>
                <a:sym typeface="Calibri"/>
              </a:rPr>
              <a:t>Large Scale Investigations: National Guidance</a:t>
            </a:r>
            <a:endParaRPr sz="2400" b="0" i="0" u="sng" strike="noStrike" cap="none" dirty="0">
              <a:solidFill>
                <a:srgbClr val="000000"/>
              </a:solidFill>
              <a:latin typeface="Arial"/>
              <a:ea typeface="Arial"/>
              <a:cs typeface="Arial"/>
              <a:sym typeface="Arial"/>
            </a:endParaRPr>
          </a:p>
        </p:txBody>
      </p:sp>
      <p:sp>
        <p:nvSpPr>
          <p:cNvPr id="97" name="Google Shape;97;p1"/>
          <p:cNvSpPr/>
          <p:nvPr/>
        </p:nvSpPr>
        <p:spPr>
          <a:xfrm>
            <a:off x="4223050" y="136900"/>
            <a:ext cx="3600000" cy="1722900"/>
          </a:xfrm>
          <a:prstGeom prst="roundRect">
            <a:avLst>
              <a:gd name="adj" fmla="val 16667"/>
            </a:avLst>
          </a:prstGeom>
          <a:solidFill>
            <a:srgbClr val="D5DFF0"/>
          </a:solidFill>
          <a:ln w="381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r>
              <a:rPr lang="en-US" sz="900" b="1" dirty="0">
                <a:latin typeface="Calibri" panose="020F0502020204030204" pitchFamily="34" charset="0"/>
                <a:ea typeface="Calibri" panose="020F0502020204030204" pitchFamily="34" charset="0"/>
              </a:rPr>
              <a:t>What is a Large Scale Investigation? </a:t>
            </a:r>
            <a:r>
              <a:rPr lang="en-US" sz="900" dirty="0">
                <a:effectLst/>
                <a:latin typeface="Calibri" panose="020F0502020204030204" pitchFamily="34" charset="0"/>
                <a:ea typeface="Calibri" panose="020F0502020204030204" pitchFamily="34" charset="0"/>
              </a:rPr>
              <a:t>A Large Scale Investigation, or LSI, is a specific and time-bound type of Adult Support and Protection investigation. It may be required when there is a belief that a particular service, or an alleged harmer, may be placing more than one adult defined as ‘at risk’ under </a:t>
            </a:r>
            <a:r>
              <a:rPr lang="en-US" sz="900" dirty="0">
                <a:solidFill>
                  <a:srgbClr val="0563C1"/>
                </a:solidFill>
                <a:effectLst/>
                <a:latin typeface="Calibri" panose="020F0502020204030204" pitchFamily="34" charset="0"/>
                <a:ea typeface="Calibri" panose="020F0502020204030204" pitchFamily="34" charset="0"/>
                <a:hlinkClick r:id="rId4"/>
              </a:rPr>
              <a:t>Section 3(1) of the Adult Support and Protection (Scotland) Act 2007</a:t>
            </a:r>
            <a:r>
              <a:rPr lang="en-US" sz="900" u="sng" dirty="0">
                <a:solidFill>
                  <a:srgbClr val="0563C1"/>
                </a:solidFill>
                <a:effectLst/>
                <a:latin typeface="Calibri" panose="020F0502020204030204" pitchFamily="34" charset="0"/>
                <a:ea typeface="Calibri" panose="020F0502020204030204" pitchFamily="34" charset="0"/>
              </a:rPr>
              <a:t> </a:t>
            </a:r>
            <a:r>
              <a:rPr lang="en-US" sz="900" dirty="0">
                <a:effectLst/>
                <a:latin typeface="Calibri" panose="020F0502020204030204" pitchFamily="34" charset="0"/>
                <a:ea typeface="Calibri" panose="020F0502020204030204" pitchFamily="34" charset="0"/>
              </a:rPr>
              <a:t>at risk of harm.</a:t>
            </a:r>
          </a:p>
          <a:p>
            <a:endParaRPr lang="en-US" sz="900" dirty="0">
              <a:latin typeface="Calibri" panose="020F0502020204030204" pitchFamily="34" charset="0"/>
              <a:ea typeface="Calibri" panose="020F0502020204030204" pitchFamily="34" charset="0"/>
            </a:endParaRPr>
          </a:p>
          <a:p>
            <a:r>
              <a:rPr lang="en-US" sz="900" dirty="0">
                <a:effectLst/>
                <a:latin typeface="Calibri" panose="020F0502020204030204" pitchFamily="34" charset="0"/>
                <a:ea typeface="Calibri" panose="020F0502020204030204" pitchFamily="34" charset="0"/>
              </a:rPr>
              <a:t>Large Scale Investigations apply to services provided by agencies and/or </a:t>
            </a:r>
            <a:r>
              <a:rPr lang="en-US" sz="900" dirty="0" err="1">
                <a:effectLst/>
                <a:latin typeface="Calibri" panose="020F0502020204030204" pitchFamily="34" charset="0"/>
                <a:ea typeface="Calibri" panose="020F0502020204030204" pitchFamily="34" charset="0"/>
              </a:rPr>
              <a:t>organisations</a:t>
            </a:r>
            <a:r>
              <a:rPr lang="en-US" sz="900" dirty="0">
                <a:effectLst/>
                <a:latin typeface="Calibri" panose="020F0502020204030204" pitchFamily="34" charset="0"/>
                <a:ea typeface="Calibri" panose="020F0502020204030204" pitchFamily="34" charset="0"/>
              </a:rPr>
              <a:t>. They can also apply when there is an alleged harmer, unconnected with a service, placing more than one adult at risk of harm.</a:t>
            </a:r>
            <a:endParaRPr lang="en-GB" sz="900" dirty="0">
              <a:effectLst/>
              <a:latin typeface="Times New Roman" panose="02020603050405020304" pitchFamily="18" charset="0"/>
              <a:ea typeface="Times New Roman" panose="02020603050405020304" pitchFamily="18" charset="0"/>
            </a:endParaRPr>
          </a:p>
          <a:p>
            <a:pPr marL="0" marR="0" lvl="0" indent="0" algn="l" rtl="0">
              <a:lnSpc>
                <a:spcPct val="100000"/>
              </a:lnSpc>
              <a:spcBef>
                <a:spcPts val="0"/>
              </a:spcBef>
              <a:spcAft>
                <a:spcPts val="0"/>
              </a:spcAft>
              <a:buClr>
                <a:srgbClr val="000000"/>
              </a:buClr>
              <a:buSzPts val="900"/>
              <a:buFont typeface="Arial"/>
              <a:buNone/>
            </a:pPr>
            <a:endParaRPr sz="900"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p:txBody>
      </p:sp>
      <p:sp>
        <p:nvSpPr>
          <p:cNvPr id="93" name="Google Shape;93;p1"/>
          <p:cNvSpPr/>
          <p:nvPr/>
        </p:nvSpPr>
        <p:spPr>
          <a:xfrm>
            <a:off x="327225" y="1137238"/>
            <a:ext cx="3600000" cy="1722900"/>
          </a:xfrm>
          <a:prstGeom prst="roundRect">
            <a:avLst>
              <a:gd name="adj" fmla="val 16667"/>
            </a:avLst>
          </a:prstGeom>
          <a:solidFill>
            <a:srgbClr val="F3D9E3"/>
          </a:solidFill>
          <a:ln w="381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a:buSzPts val="900"/>
            </a:pPr>
            <a:r>
              <a:rPr lang="en-GB" sz="900" b="1" dirty="0">
                <a:solidFill>
                  <a:schemeClr val="tx1"/>
                </a:solidFill>
                <a:effectLst/>
                <a:latin typeface="Calibri"/>
                <a:cs typeface="Calibri"/>
              </a:rPr>
              <a:t>Resources to help. </a:t>
            </a:r>
            <a:r>
              <a:rPr lang="en-GB" sz="900" dirty="0">
                <a:solidFill>
                  <a:schemeClr val="tx1"/>
                </a:solidFill>
                <a:latin typeface="Calibri"/>
                <a:cs typeface="Calibri"/>
              </a:rPr>
              <a:t>Alongside the guidance, there are several supporting documents and templates. These can be used as they are, or freely adapted to local need.</a:t>
            </a:r>
          </a:p>
          <a:p>
            <a:pPr>
              <a:buSzPts val="900"/>
            </a:pPr>
            <a:endParaRPr lang="en-GB" sz="900" dirty="0">
              <a:solidFill>
                <a:schemeClr val="tx1"/>
              </a:solidFill>
              <a:latin typeface="Calibri"/>
              <a:cs typeface="Calibri"/>
            </a:endParaRPr>
          </a:p>
          <a:p>
            <a:pPr>
              <a:buSzPts val="900"/>
            </a:pPr>
            <a:r>
              <a:rPr lang="en-GB" sz="900" dirty="0">
                <a:solidFill>
                  <a:schemeClr val="tx1"/>
                </a:solidFill>
                <a:latin typeface="Calibri"/>
                <a:cs typeface="Calibri"/>
              </a:rPr>
              <a:t>For instance, there is a plain-language ‘Frequently Asked Questions about LSIs’ accompanying the guidance. </a:t>
            </a:r>
            <a:r>
              <a:rPr lang="en-US" sz="900" dirty="0">
                <a:effectLst/>
                <a:latin typeface="Calibri" panose="020F0502020204030204" pitchFamily="34" charset="0"/>
                <a:ea typeface="Calibri" panose="020F0502020204030204" pitchFamily="34" charset="0"/>
              </a:rPr>
              <a:t>It can be adapted by local areas to create their own public- and provider-facing information on LSIs.</a:t>
            </a:r>
          </a:p>
          <a:p>
            <a:pPr>
              <a:buSzPts val="900"/>
            </a:pPr>
            <a:endParaRPr lang="en-GB" sz="900" b="0" u="none" strike="noStrike" cap="none" dirty="0">
              <a:solidFill>
                <a:schemeClr val="tx1"/>
              </a:solidFill>
              <a:latin typeface="Calibri" panose="020F0502020204030204" pitchFamily="34" charset="0"/>
              <a:ea typeface="Calibri"/>
              <a:cs typeface="Calibri" panose="020F0502020204030204" pitchFamily="34" charset="0"/>
            </a:endParaRPr>
          </a:p>
          <a:p>
            <a:pPr>
              <a:buSzPts val="900"/>
            </a:pPr>
            <a:r>
              <a:rPr lang="en-GB" sz="900" dirty="0">
                <a:solidFill>
                  <a:schemeClr val="tx1"/>
                </a:solidFill>
                <a:latin typeface="Calibri" panose="020F0502020204030204" pitchFamily="34" charset="0"/>
                <a:ea typeface="Calibri"/>
                <a:cs typeface="Calibri" panose="020F0502020204030204" pitchFamily="34" charset="0"/>
              </a:rPr>
              <a:t>There are also templates for organisational chronologies, notification letters, requests for information, meeting agendas, and outcome reporting.</a:t>
            </a:r>
            <a:endParaRPr lang="en-US" sz="900" b="0" u="none" strike="noStrike" cap="none" dirty="0">
              <a:solidFill>
                <a:schemeClr val="tx1"/>
              </a:solidFill>
              <a:latin typeface="Times New Roman"/>
              <a:ea typeface="Calibri"/>
              <a:cs typeface="Calibri" panose="020F0502020204030204" pitchFamily="34" charset="0"/>
            </a:endParaRPr>
          </a:p>
        </p:txBody>
      </p:sp>
      <p:sp>
        <p:nvSpPr>
          <p:cNvPr id="91" name="Google Shape;91;p1"/>
          <p:cNvSpPr/>
          <p:nvPr/>
        </p:nvSpPr>
        <p:spPr>
          <a:xfrm>
            <a:off x="216966" y="3000343"/>
            <a:ext cx="3600000" cy="1590900"/>
          </a:xfrm>
          <a:prstGeom prst="roundRect">
            <a:avLst>
              <a:gd name="adj" fmla="val 16667"/>
            </a:avLst>
          </a:prstGeom>
          <a:solidFill>
            <a:srgbClr val="F6DCDB"/>
          </a:solidFill>
          <a:ln w="381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a:buSzPts val="900"/>
            </a:pPr>
            <a:r>
              <a:rPr lang="en-GB" sz="900" b="1" dirty="0">
                <a:solidFill>
                  <a:schemeClr val="dk2"/>
                </a:solidFill>
                <a:latin typeface="Calibri"/>
                <a:ea typeface="Calibri"/>
                <a:cs typeface="Calibri"/>
                <a:sym typeface="Calibri"/>
              </a:rPr>
              <a:t>The Large Scale Investigation principles. </a:t>
            </a:r>
            <a:r>
              <a:rPr lang="en-US" sz="900" dirty="0">
                <a:solidFill>
                  <a:srgbClr val="000000"/>
                </a:solidFill>
                <a:effectLst/>
                <a:latin typeface="Calibri" panose="020F0502020204030204" pitchFamily="34" charset="0"/>
                <a:ea typeface="Calibri" panose="020F0502020204030204" pitchFamily="34" charset="0"/>
              </a:rPr>
              <a:t>These are values that inform the process of an LSI throughout. They were originally created for the </a:t>
            </a:r>
            <a:r>
              <a:rPr lang="en-US" sz="900" dirty="0">
                <a:solidFill>
                  <a:srgbClr val="0563C1"/>
                </a:solidFill>
                <a:effectLst/>
                <a:latin typeface="Calibri" panose="020F0502020204030204" pitchFamily="34" charset="0"/>
                <a:ea typeface="Calibri" panose="020F0502020204030204" pitchFamily="34" charset="0"/>
                <a:hlinkClick r:id="rId5"/>
              </a:rPr>
              <a:t>2023 Adult Support and Protection National Large Scale Investigation Framework</a:t>
            </a:r>
            <a:r>
              <a:rPr lang="en-US" sz="900" dirty="0">
                <a:latin typeface="Calibri" panose="020F0502020204030204" pitchFamily="34" charset="0"/>
                <a:ea typeface="Calibri" panose="020F0502020204030204" pitchFamily="34" charset="0"/>
              </a:rPr>
              <a:t> and </a:t>
            </a:r>
            <a:r>
              <a:rPr lang="en-US" sz="900" dirty="0">
                <a:solidFill>
                  <a:srgbClr val="000000"/>
                </a:solidFill>
                <a:effectLst/>
                <a:latin typeface="Calibri" panose="020F0502020204030204" pitchFamily="34" charset="0"/>
                <a:ea typeface="Calibri" panose="020F0502020204030204" pitchFamily="34" charset="0"/>
              </a:rPr>
              <a:t>have now been adapted for this guidance.</a:t>
            </a:r>
          </a:p>
          <a:p>
            <a:pPr>
              <a:buSzPts val="900"/>
            </a:pPr>
            <a:endParaRPr lang="en-US" sz="900" dirty="0">
              <a:latin typeface="Calibri" panose="020F0502020204030204" pitchFamily="34" charset="0"/>
              <a:ea typeface="Times New Roman" panose="02020603050405020304" pitchFamily="18" charset="0"/>
            </a:endParaRPr>
          </a:p>
          <a:p>
            <a:r>
              <a:rPr lang="en-US" sz="900" dirty="0">
                <a:effectLst/>
                <a:latin typeface="Calibri" panose="020F0502020204030204" pitchFamily="34" charset="0"/>
                <a:ea typeface="Times New Roman" panose="02020603050405020304" pitchFamily="18" charset="0"/>
              </a:rPr>
              <a:t>These principles are that LSIs should be </a:t>
            </a:r>
            <a:r>
              <a:rPr lang="en-US" sz="900" b="1" dirty="0">
                <a:effectLst/>
                <a:latin typeface="Calibri" panose="020F0502020204030204" pitchFamily="34" charset="0"/>
                <a:ea typeface="Times New Roman" panose="02020603050405020304" pitchFamily="18" charset="0"/>
              </a:rPr>
              <a:t>person-</a:t>
            </a:r>
            <a:r>
              <a:rPr lang="en-US" sz="900" b="1" dirty="0" err="1">
                <a:effectLst/>
                <a:latin typeface="Calibri" panose="020F0502020204030204" pitchFamily="34" charset="0"/>
                <a:ea typeface="Times New Roman" panose="02020603050405020304" pitchFamily="18" charset="0"/>
              </a:rPr>
              <a:t>centred</a:t>
            </a:r>
            <a:r>
              <a:rPr lang="en-US" sz="900" b="1" dirty="0">
                <a:effectLst/>
                <a:latin typeface="Calibri" panose="020F0502020204030204" pitchFamily="34" charset="0"/>
                <a:ea typeface="Times New Roman" panose="02020603050405020304" pitchFamily="18" charset="0"/>
              </a:rPr>
              <a:t>, supportive, planned, multi-agency, professionally curious, lawful, </a:t>
            </a:r>
            <a:r>
              <a:rPr lang="en-US" sz="900" dirty="0">
                <a:effectLst/>
                <a:latin typeface="Calibri" panose="020F0502020204030204" pitchFamily="34" charset="0"/>
                <a:ea typeface="Times New Roman" panose="02020603050405020304" pitchFamily="18" charset="0"/>
              </a:rPr>
              <a:t>and</a:t>
            </a:r>
            <a:r>
              <a:rPr lang="en-US" sz="900" b="1" dirty="0">
                <a:effectLst/>
                <a:latin typeface="Calibri" panose="020F0502020204030204" pitchFamily="34" charset="0"/>
                <a:ea typeface="Times New Roman" panose="02020603050405020304" pitchFamily="18" charset="0"/>
              </a:rPr>
              <a:t> clearly communicated</a:t>
            </a:r>
            <a:r>
              <a:rPr lang="en-US" sz="900" dirty="0">
                <a:effectLst/>
                <a:latin typeface="Calibri" panose="020F0502020204030204" pitchFamily="34" charset="0"/>
                <a:ea typeface="Times New Roman" panose="02020603050405020304" pitchFamily="18" charset="0"/>
              </a:rPr>
              <a:t>. Throughout, the guidance offers numerous practical ways to help </a:t>
            </a:r>
            <a:r>
              <a:rPr lang="en-US" sz="900">
                <a:effectLst/>
                <a:latin typeface="Calibri" panose="020F0502020204030204" pitchFamily="34" charset="0"/>
                <a:ea typeface="Times New Roman" panose="02020603050405020304" pitchFamily="18" charset="0"/>
              </a:rPr>
              <a:t>everyone achieve </a:t>
            </a:r>
            <a:r>
              <a:rPr lang="en-US" sz="900" dirty="0">
                <a:effectLst/>
                <a:latin typeface="Calibri" panose="020F0502020204030204" pitchFamily="34" charset="0"/>
                <a:ea typeface="Times New Roman" panose="02020603050405020304" pitchFamily="18" charset="0"/>
              </a:rPr>
              <a:t>these</a:t>
            </a:r>
            <a:r>
              <a:rPr lang="en-US" sz="900" dirty="0">
                <a:effectLst/>
                <a:latin typeface="Calibri" panose="020F0502020204030204" pitchFamily="34" charset="0"/>
                <a:ea typeface="Calibri" panose="020F0502020204030204" pitchFamily="34" charset="0"/>
              </a:rPr>
              <a:t>.</a:t>
            </a:r>
            <a:endParaRPr lang="en-GB" sz="900" dirty="0">
              <a:effectLst/>
              <a:latin typeface="Times New Roman" panose="02020603050405020304" pitchFamily="18" charset="0"/>
              <a:ea typeface="Times New Roman" panose="02020603050405020304" pitchFamily="18" charset="0"/>
            </a:endParaRPr>
          </a:p>
          <a:p>
            <a:pPr marL="0" marR="0" lvl="0" indent="0" algn="l" rtl="0">
              <a:lnSpc>
                <a:spcPct val="100000"/>
              </a:lnSpc>
              <a:spcBef>
                <a:spcPts val="0"/>
              </a:spcBef>
              <a:spcAft>
                <a:spcPts val="0"/>
              </a:spcAft>
              <a:buClr>
                <a:srgbClr val="000000"/>
              </a:buClr>
              <a:buSzPts val="900"/>
              <a:buFont typeface="Arial"/>
              <a:buNone/>
            </a:pPr>
            <a:endParaRPr lang="en-GB" sz="900" b="1" u="none" strike="noStrike" cap="none" dirty="0">
              <a:solidFill>
                <a:schemeClr val="dk2"/>
              </a:solidFill>
              <a:latin typeface="Calibri"/>
              <a:ea typeface="Calibri"/>
              <a:cs typeface="Calibri"/>
              <a:sym typeface="Calibri"/>
            </a:endParaRPr>
          </a:p>
        </p:txBody>
      </p:sp>
      <p:sp>
        <p:nvSpPr>
          <p:cNvPr id="85" name="Google Shape;85;p1"/>
          <p:cNvSpPr/>
          <p:nvPr/>
        </p:nvSpPr>
        <p:spPr>
          <a:xfrm>
            <a:off x="220163" y="4676744"/>
            <a:ext cx="3600000" cy="2170584"/>
          </a:xfrm>
          <a:prstGeom prst="roundRect">
            <a:avLst>
              <a:gd name="adj" fmla="val 16667"/>
            </a:avLst>
          </a:prstGeom>
          <a:solidFill>
            <a:srgbClr val="F7EDDD"/>
          </a:solidFill>
          <a:ln w="381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900"/>
              <a:buFont typeface="Arial"/>
              <a:buNone/>
            </a:pPr>
            <a:r>
              <a:rPr lang="en-GB" sz="900" b="1" dirty="0">
                <a:solidFill>
                  <a:srgbClr val="212745"/>
                </a:solidFill>
                <a:effectLst/>
                <a:latin typeface="Calibri" panose="020F0502020204030204" pitchFamily="34" charset="0"/>
              </a:rPr>
              <a:t>A clear process. </a:t>
            </a:r>
            <a:r>
              <a:rPr lang="en-GB" sz="900" dirty="0">
                <a:effectLst/>
                <a:latin typeface="Calibri" panose="020F0502020204030204" pitchFamily="34" charset="0"/>
                <a:ea typeface="Calibri" panose="020F0502020204030204" pitchFamily="34" charset="0"/>
              </a:rPr>
              <a:t>There is benefit to everyone (including services that may be subject to an LSI) in having clear guidance to aid local processes, and to improve outcomes overall. The guidance supports using LSIs as a planned and structured intervention wherever possible, while recognising that LSIs may also need to be locally flexible and respond to changing circumstances.</a:t>
            </a:r>
            <a:endParaRPr lang="en-GB" sz="900" b="1" dirty="0">
              <a:solidFill>
                <a:srgbClr val="212745"/>
              </a:solidFill>
              <a:latin typeface="Calibri" panose="020F0502020204030204" pitchFamily="34" charset="0"/>
              <a:ea typeface="Calibri" panose="020F0502020204030204" pitchFamily="34" charset="0"/>
            </a:endParaRPr>
          </a:p>
          <a:p>
            <a:pPr marL="0" marR="0" lvl="0" indent="0" algn="l" rtl="0">
              <a:lnSpc>
                <a:spcPct val="100000"/>
              </a:lnSpc>
              <a:spcBef>
                <a:spcPts val="0"/>
              </a:spcBef>
              <a:spcAft>
                <a:spcPts val="0"/>
              </a:spcAft>
              <a:buClr>
                <a:srgbClr val="000000"/>
              </a:buClr>
              <a:buSzPts val="900"/>
              <a:buFont typeface="Arial"/>
              <a:buNone/>
            </a:pPr>
            <a:endParaRPr lang="en-GB" sz="900" b="1" dirty="0">
              <a:solidFill>
                <a:srgbClr val="212745"/>
              </a:solidFill>
              <a:effectLst/>
              <a:latin typeface="Calibri" panose="020F0502020204030204" pitchFamily="34" charset="0"/>
            </a:endParaRPr>
          </a:p>
          <a:p>
            <a:pPr marL="0" marR="0" lvl="0" indent="0" algn="l" rtl="0">
              <a:lnSpc>
                <a:spcPct val="100000"/>
              </a:lnSpc>
              <a:spcBef>
                <a:spcPts val="0"/>
              </a:spcBef>
              <a:spcAft>
                <a:spcPts val="0"/>
              </a:spcAft>
              <a:buClr>
                <a:srgbClr val="000000"/>
              </a:buClr>
              <a:buSzPts val="900"/>
              <a:buFont typeface="Arial"/>
              <a:buNone/>
            </a:pPr>
            <a:r>
              <a:rPr lang="en-GB" sz="900" dirty="0">
                <a:solidFill>
                  <a:srgbClr val="212745"/>
                </a:solidFill>
                <a:effectLst/>
                <a:latin typeface="Calibri" panose="020F0502020204030204" pitchFamily="34" charset="0"/>
              </a:rPr>
              <a:t>The guidance will be especially helpful at the beginning and end of an LSI</a:t>
            </a:r>
            <a:r>
              <a:rPr lang="en-GB" sz="900" dirty="0">
                <a:solidFill>
                  <a:srgbClr val="212745"/>
                </a:solidFill>
                <a:latin typeface="Calibri" panose="020F0502020204030204" pitchFamily="34" charset="0"/>
              </a:rPr>
              <a:t>. It contains clear information about the factors to consider in each circumstance.</a:t>
            </a:r>
            <a:endParaRPr lang="en-GB" sz="900" dirty="0">
              <a:solidFill>
                <a:srgbClr val="212745"/>
              </a:solidFill>
              <a:effectLst/>
              <a:latin typeface="Calibri" panose="020F0502020204030204" pitchFamily="34" charset="0"/>
            </a:endParaRPr>
          </a:p>
          <a:p>
            <a:pPr marL="0" marR="0" lvl="0" indent="0" algn="l" rtl="0">
              <a:lnSpc>
                <a:spcPct val="100000"/>
              </a:lnSpc>
              <a:spcBef>
                <a:spcPts val="0"/>
              </a:spcBef>
              <a:spcAft>
                <a:spcPts val="0"/>
              </a:spcAft>
              <a:buClr>
                <a:srgbClr val="000000"/>
              </a:buClr>
              <a:buSzPts val="900"/>
              <a:buFont typeface="Arial"/>
              <a:buNone/>
            </a:pPr>
            <a:endParaRPr lang="en-GB" sz="900" b="1" i="0" u="none" strike="noStrike" cap="none" dirty="0">
              <a:solidFill>
                <a:srgbClr val="212745"/>
              </a:solidFill>
              <a:latin typeface="Calibri" panose="020F0502020204030204" pitchFamily="34" charset="0"/>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r>
              <a:rPr lang="en-GB" sz="900" i="0" u="none" strike="noStrike" cap="none" dirty="0">
                <a:solidFill>
                  <a:srgbClr val="212745"/>
                </a:solidFill>
                <a:latin typeface="Calibri" panose="020F0502020204030204" pitchFamily="34" charset="0"/>
                <a:ea typeface="Calibri"/>
                <a:cs typeface="Calibri"/>
                <a:sym typeface="Calibri"/>
              </a:rPr>
              <a:t>The </a:t>
            </a:r>
            <a:r>
              <a:rPr lang="en-GB" sz="900" i="0" u="none" strike="noStrike" cap="none">
                <a:solidFill>
                  <a:srgbClr val="212745"/>
                </a:solidFill>
                <a:latin typeface="Calibri" panose="020F0502020204030204" pitchFamily="34" charset="0"/>
                <a:ea typeface="Calibri"/>
                <a:cs typeface="Calibri"/>
                <a:sym typeface="Calibri"/>
              </a:rPr>
              <a:t>guidance also includes </a:t>
            </a:r>
            <a:r>
              <a:rPr lang="en-GB" sz="900" i="0" u="none" strike="noStrike" cap="none" dirty="0">
                <a:solidFill>
                  <a:srgbClr val="212745"/>
                </a:solidFill>
                <a:latin typeface="Calibri" panose="020F0502020204030204" pitchFamily="34" charset="0"/>
                <a:ea typeface="Calibri"/>
                <a:cs typeface="Calibri"/>
                <a:sym typeface="Calibri"/>
              </a:rPr>
              <a:t>a flowchart setting out a </a:t>
            </a:r>
            <a:r>
              <a:rPr lang="en-GB" sz="900" dirty="0">
                <a:effectLst/>
                <a:latin typeface="Calibri" panose="020F0502020204030204" pitchFamily="34" charset="0"/>
                <a:ea typeface="Calibri" panose="020F0502020204030204" pitchFamily="34" charset="0"/>
              </a:rPr>
              <a:t>simplified version of the LSI process. Each part of the flowchart is cross-referenced with the relevant part of the guidance. </a:t>
            </a:r>
            <a:endParaRPr lang="en-GB" sz="900" u="none" strike="noStrike" cap="none" dirty="0">
              <a:solidFill>
                <a:schemeClr val="dk2"/>
              </a:solidFill>
              <a:latin typeface="Calibri"/>
              <a:ea typeface="Calibri"/>
              <a:cs typeface="Calibri"/>
              <a:sym typeface="Calibri"/>
            </a:endParaRPr>
          </a:p>
        </p:txBody>
      </p:sp>
      <p:sp>
        <p:nvSpPr>
          <p:cNvPr id="95" name="Google Shape;95;p1"/>
          <p:cNvSpPr/>
          <p:nvPr/>
        </p:nvSpPr>
        <p:spPr>
          <a:xfrm>
            <a:off x="8065718" y="836740"/>
            <a:ext cx="4049609" cy="1890356"/>
          </a:xfrm>
          <a:prstGeom prst="roundRect">
            <a:avLst>
              <a:gd name="adj" fmla="val 16667"/>
            </a:avLst>
          </a:prstGeom>
          <a:solidFill>
            <a:srgbClr val="D9E9F1"/>
          </a:solidFill>
          <a:ln w="381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dirty="0">
              <a:solidFill>
                <a:schemeClr val="dk2"/>
              </a:solidFill>
              <a:latin typeface="Calibri"/>
              <a:ea typeface="Calibri"/>
              <a:cs typeface="Calibri"/>
              <a:sym typeface="Calibri"/>
            </a:endParaRPr>
          </a:p>
          <a:p>
            <a:endParaRPr lang="en-GB" sz="900" b="1" dirty="0">
              <a:solidFill>
                <a:schemeClr val="dk2"/>
              </a:solidFill>
              <a:latin typeface="+mn-lt"/>
              <a:ea typeface="Calibri"/>
              <a:cs typeface="Calibri"/>
              <a:sym typeface="Calibri"/>
            </a:endParaRPr>
          </a:p>
          <a:p>
            <a:r>
              <a:rPr lang="en-US" sz="900" b="1" dirty="0">
                <a:effectLst/>
                <a:latin typeface="Calibri" panose="020F0502020204030204" pitchFamily="34" charset="0"/>
                <a:ea typeface="Calibri" panose="020F0502020204030204" pitchFamily="34" charset="0"/>
              </a:rPr>
              <a:t>How was the guidance developed? </a:t>
            </a:r>
            <a:r>
              <a:rPr lang="en-US" sz="900" dirty="0">
                <a:latin typeface="Calibri" panose="020F0502020204030204" pitchFamily="34" charset="0"/>
                <a:ea typeface="Calibri" panose="020F0502020204030204" pitchFamily="34" charset="0"/>
              </a:rPr>
              <a:t>T</a:t>
            </a:r>
            <a:r>
              <a:rPr lang="en-US" sz="900" dirty="0">
                <a:effectLst/>
                <a:latin typeface="Calibri" panose="020F0502020204030204" pitchFamily="34" charset="0"/>
                <a:ea typeface="Calibri" panose="020F0502020204030204" pitchFamily="34" charset="0"/>
              </a:rPr>
              <a:t>his guidance was developed by a short-life working group drawn from many different geographical areas. The group included local Health and Social Care partnerships, Police Scotland, the Care Inspectorate, Scottish Care, Healthcare Improvement Scotland, </a:t>
            </a:r>
            <a:r>
              <a:rPr lang="en-US" sz="900" dirty="0" err="1">
                <a:effectLst/>
                <a:latin typeface="Calibri" panose="020F0502020204030204" pitchFamily="34" charset="0"/>
                <a:ea typeface="Calibri" panose="020F0502020204030204" pitchFamily="34" charset="0"/>
              </a:rPr>
              <a:t>Iriss</a:t>
            </a:r>
            <a:r>
              <a:rPr lang="en-US" sz="900" dirty="0">
                <a:effectLst/>
                <a:latin typeface="Calibri" panose="020F0502020204030204" pitchFamily="34" charset="0"/>
                <a:ea typeface="Calibri" panose="020F0502020204030204" pitchFamily="34" charset="0"/>
              </a:rPr>
              <a:t>, the National Adult Support and Protection Co-</a:t>
            </a:r>
            <a:r>
              <a:rPr lang="en-US" sz="900" dirty="0" err="1">
                <a:effectLst/>
                <a:latin typeface="Calibri" panose="020F0502020204030204" pitchFamily="34" charset="0"/>
                <a:ea typeface="Calibri" panose="020F0502020204030204" pitchFamily="34" charset="0"/>
              </a:rPr>
              <a:t>ordinator</a:t>
            </a:r>
            <a:r>
              <a:rPr lang="en-US" sz="900" dirty="0">
                <a:effectLst/>
                <a:latin typeface="Calibri" panose="020F0502020204030204" pitchFamily="34" charset="0"/>
                <a:ea typeface="Calibri" panose="020F0502020204030204" pitchFamily="34" charset="0"/>
              </a:rPr>
              <a:t>, and Scottish Government. Everyone shared their knowledge, experience and expertise to shape the guidance.</a:t>
            </a:r>
            <a:r>
              <a:rPr lang="en-GB" sz="900" dirty="0">
                <a:latin typeface="Times New Roman" panose="02020603050405020304" pitchFamily="18" charset="0"/>
                <a:ea typeface="Calibri" panose="020F0502020204030204" pitchFamily="34" charset="0"/>
              </a:rPr>
              <a:t> </a:t>
            </a:r>
            <a:r>
              <a:rPr lang="en-US" sz="900" dirty="0">
                <a:effectLst/>
                <a:latin typeface="Calibri" panose="020F0502020204030204" pitchFamily="34" charset="0"/>
                <a:ea typeface="Calibri" panose="020F0502020204030204" pitchFamily="34" charset="0"/>
              </a:rPr>
              <a:t>Other public bodies reviewed the guidance at draft stage. It also underwent </a:t>
            </a:r>
            <a:r>
              <a:rPr lang="en-US" sz="900" dirty="0">
                <a:latin typeface="Calibri" panose="020F0502020204030204" pitchFamily="34" charset="0"/>
                <a:ea typeface="Calibri" panose="020F0502020204030204" pitchFamily="34" charset="0"/>
              </a:rPr>
              <a:t>engagement with ASP stakeholders.</a:t>
            </a:r>
            <a:endParaRPr lang="en-US" sz="900" dirty="0">
              <a:effectLst/>
              <a:latin typeface="Calibri" panose="020F0502020204030204" pitchFamily="34" charset="0"/>
              <a:ea typeface="Calibri" panose="020F0502020204030204" pitchFamily="34" charset="0"/>
            </a:endParaRPr>
          </a:p>
          <a:p>
            <a:endParaRPr lang="en-US" sz="900" b="0" i="0" u="none" strike="noStrike" cap="none" dirty="0">
              <a:solidFill>
                <a:schemeClr val="dk2"/>
              </a:solidFill>
              <a:latin typeface="Calibri" panose="020F0502020204030204" pitchFamily="34" charset="0"/>
              <a:ea typeface="Calibri"/>
              <a:cs typeface="Calibri"/>
              <a:sym typeface="Calibri"/>
            </a:endParaRPr>
          </a:p>
          <a:p>
            <a:r>
              <a:rPr lang="en-US" sz="900" dirty="0">
                <a:effectLst/>
                <a:latin typeface="Calibri" panose="020F0502020204030204" pitchFamily="34" charset="0"/>
                <a:ea typeface="Calibri" panose="020F0502020204030204" pitchFamily="34" charset="0"/>
              </a:rPr>
              <a:t>The guidance also drew from the 2023 </a:t>
            </a:r>
            <a:r>
              <a:rPr lang="en-US" sz="900" dirty="0">
                <a:solidFill>
                  <a:srgbClr val="0563C1"/>
                </a:solidFill>
                <a:effectLst/>
                <a:latin typeface="Calibri" panose="020F0502020204030204" pitchFamily="34" charset="0"/>
                <a:ea typeface="Calibri" panose="020F0502020204030204" pitchFamily="34" charset="0"/>
                <a:hlinkClick r:id="rId5"/>
              </a:rPr>
              <a:t>Adult Support and Protection National Large Scale Investigation Framework</a:t>
            </a:r>
            <a:r>
              <a:rPr lang="en-US" sz="900" dirty="0">
                <a:effectLst/>
                <a:latin typeface="Calibri" panose="020F0502020204030204" pitchFamily="34" charset="0"/>
                <a:ea typeface="Calibri" panose="020F0502020204030204" pitchFamily="34" charset="0"/>
              </a:rPr>
              <a:t>. This framework was based on good practice, policy, research, and feedback from professionals experienced in LSIs.</a:t>
            </a:r>
            <a:endParaRPr sz="900" b="0"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0"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0"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900" b="0" i="0" u="none" strike="noStrike" cap="none" dirty="0">
              <a:solidFill>
                <a:schemeClr val="dk2"/>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900"/>
              <a:buFont typeface="Arial"/>
              <a:buNone/>
            </a:pPr>
            <a:endParaRPr sz="900" b="0" i="0" u="none" strike="noStrike" cap="none" dirty="0">
              <a:solidFill>
                <a:schemeClr val="lt1"/>
              </a:solidFill>
              <a:latin typeface="Calibri"/>
              <a:ea typeface="Calibri"/>
              <a:cs typeface="Calibri"/>
              <a:sym typeface="Calibri"/>
            </a:endParaRPr>
          </a:p>
        </p:txBody>
      </p:sp>
      <p:sp>
        <p:nvSpPr>
          <p:cNvPr id="89" name="Google Shape;89;p1"/>
          <p:cNvSpPr/>
          <p:nvPr/>
        </p:nvSpPr>
        <p:spPr>
          <a:xfrm>
            <a:off x="7900484" y="2804978"/>
            <a:ext cx="4191073" cy="2167073"/>
          </a:xfrm>
          <a:prstGeom prst="roundRect">
            <a:avLst>
              <a:gd name="adj" fmla="val 16667"/>
            </a:avLst>
          </a:prstGeom>
          <a:solidFill>
            <a:srgbClr val="E8F2DC"/>
          </a:solidFill>
          <a:ln w="38100" cap="flat" cmpd="sng">
            <a:solidFill>
              <a:schemeClr val="accent3"/>
            </a:solidFill>
            <a:prstDash val="solid"/>
            <a:miter lim="800000"/>
            <a:headEnd type="none" w="sm" len="sm"/>
            <a:tailEnd type="none" w="sm" len="sm"/>
          </a:ln>
        </p:spPr>
        <p:txBody>
          <a:bodyPr spcFirstLastPara="1" wrap="square" lIns="91425" tIns="45700" rIns="91425" bIns="45700" anchor="ctr" anchorCtr="0">
            <a:noAutofit/>
          </a:bodyPr>
          <a:lstStyle/>
          <a:p>
            <a:pPr lvl="1" fontAlgn="ctr"/>
            <a:r>
              <a:rPr lang="en-GB" sz="900" b="1" dirty="0">
                <a:solidFill>
                  <a:srgbClr val="212745"/>
                </a:solidFill>
                <a:latin typeface="Calibri" panose="020F0502020204030204" pitchFamily="34" charset="0"/>
              </a:rPr>
              <a:t>Who is this guidance for? </a:t>
            </a:r>
            <a:r>
              <a:rPr lang="en-US" sz="900" dirty="0">
                <a:effectLst/>
                <a:latin typeface="Calibri" panose="020F0502020204030204" pitchFamily="34" charset="0"/>
                <a:ea typeface="Calibri" panose="020F0502020204030204" pitchFamily="34" charset="0"/>
                <a:cs typeface="Calibri" panose="020F0502020204030204" pitchFamily="34" charset="0"/>
              </a:rPr>
              <a:t>Everyone who is involved in carrying out, or may be subject to, an LSI will find this guidance helpful.</a:t>
            </a:r>
            <a:r>
              <a:rPr lang="en-GB" sz="900" dirty="0">
                <a:latin typeface="Calibri" panose="020F0502020204030204" pitchFamily="34" charset="0"/>
                <a:ea typeface="Calibri" panose="020F0502020204030204" pitchFamily="34" charset="0"/>
                <a:cs typeface="Calibri" panose="020F0502020204030204" pitchFamily="34" charset="0"/>
              </a:rPr>
              <a:t> </a:t>
            </a:r>
            <a:r>
              <a:rPr lang="en-US" sz="900" dirty="0">
                <a:effectLst/>
                <a:latin typeface="Calibri" panose="020F0502020204030204" pitchFamily="34" charset="0"/>
                <a:ea typeface="Calibri" panose="020F0502020204030204" pitchFamily="34" charset="0"/>
                <a:cs typeface="Calibri" panose="020F0502020204030204" pitchFamily="34" charset="0"/>
              </a:rPr>
              <a:t>This includes (but isn’t limited to) </a:t>
            </a:r>
            <a:r>
              <a:rPr lang="en-US" sz="900" dirty="0">
                <a:effectLst/>
                <a:latin typeface="Calibri" panose="020F0502020204030204" pitchFamily="34" charset="0"/>
                <a:ea typeface="Calibri" panose="020F0502020204030204" pitchFamily="34" charset="0"/>
              </a:rPr>
              <a:t>Council Officers, their managers, ASP Lead Officers, members of Adult Protection Committees (APCs), senior ASP leaders, commissioning teams, Chief Officer Groups, the Care Inspectorate, Police Scotland, Health Improvement Scotland, local Health Boards, and providers of health and/or social care services.</a:t>
            </a:r>
          </a:p>
          <a:p>
            <a:pPr lvl="1" fontAlgn="ctr"/>
            <a:endParaRPr lang="en-US" sz="900" dirty="0">
              <a:latin typeface="Calibri" panose="020F0502020204030204" pitchFamily="34" charset="0"/>
              <a:ea typeface="Times New Roman" panose="02020603050405020304" pitchFamily="18" charset="0"/>
            </a:endParaRPr>
          </a:p>
          <a:p>
            <a:pPr lvl="1" fontAlgn="ctr"/>
            <a:r>
              <a:rPr lang="en-US" sz="900" dirty="0">
                <a:effectLst/>
                <a:latin typeface="Calibri" panose="020F0502020204030204" pitchFamily="34" charset="0"/>
                <a:ea typeface="Calibri" panose="020F0502020204030204" pitchFamily="34" charset="0"/>
              </a:rPr>
              <a:t>LSIs are complex. Many different </a:t>
            </a:r>
            <a:r>
              <a:rPr lang="en-US" sz="900" dirty="0" err="1">
                <a:effectLst/>
                <a:latin typeface="Calibri" panose="020F0502020204030204" pitchFamily="34" charset="0"/>
                <a:ea typeface="Calibri" panose="020F0502020204030204" pitchFamily="34" charset="0"/>
              </a:rPr>
              <a:t>organisations</a:t>
            </a:r>
            <a:r>
              <a:rPr lang="en-US" sz="900" dirty="0">
                <a:effectLst/>
                <a:latin typeface="Calibri" panose="020F0502020204030204" pitchFamily="34" charset="0"/>
                <a:ea typeface="Calibri" panose="020F0502020204030204" pitchFamily="34" charset="0"/>
              </a:rPr>
              <a:t> and individuals may be involved. This guidance seeks to clearly set out everyone’s roles and responsibilities and </a:t>
            </a:r>
            <a:r>
              <a:rPr lang="en-US" sz="900" b="1" dirty="0">
                <a:effectLst/>
                <a:latin typeface="Calibri" panose="020F0502020204030204" pitchFamily="34" charset="0"/>
                <a:ea typeface="Calibri" panose="020F0502020204030204" pitchFamily="34" charset="0"/>
              </a:rPr>
              <a:t>promote the joint working that’s not only a duty, but so important in making LSIs effective</a:t>
            </a:r>
            <a:r>
              <a:rPr lang="en-US" sz="900" dirty="0">
                <a:effectLst/>
                <a:latin typeface="Calibri" panose="020F0502020204030204" pitchFamily="34" charset="0"/>
                <a:ea typeface="Calibri" panose="020F0502020204030204" pitchFamily="34" charset="0"/>
              </a:rPr>
              <a:t>. For example, there is </a:t>
            </a:r>
            <a:r>
              <a:rPr lang="en-US" sz="900" dirty="0">
                <a:latin typeface="Calibri" panose="020F0502020204030204" pitchFamily="34" charset="0"/>
                <a:ea typeface="Calibri" panose="020F0502020204030204" pitchFamily="34" charset="0"/>
              </a:rPr>
              <a:t>clear information about </a:t>
            </a:r>
            <a:r>
              <a:rPr lang="en-US" sz="900" dirty="0">
                <a:effectLst/>
                <a:latin typeface="Calibri" panose="020F0502020204030204" pitchFamily="34" charset="0"/>
                <a:ea typeface="Calibri" panose="020F0502020204030204" pitchFamily="34" charset="0"/>
              </a:rPr>
              <a:t>which </a:t>
            </a:r>
            <a:r>
              <a:rPr lang="en-US" sz="900" dirty="0" err="1">
                <a:effectLst/>
                <a:latin typeface="Calibri" panose="020F0502020204030204" pitchFamily="34" charset="0"/>
                <a:ea typeface="Calibri" panose="020F0502020204030204" pitchFamily="34" charset="0"/>
              </a:rPr>
              <a:t>organisations</a:t>
            </a:r>
            <a:r>
              <a:rPr lang="en-US" sz="900" dirty="0">
                <a:effectLst/>
                <a:latin typeface="Calibri" panose="020F0502020204030204" pitchFamily="34" charset="0"/>
                <a:ea typeface="Calibri" panose="020F0502020204030204" pitchFamily="34" charset="0"/>
              </a:rPr>
              <a:t> should be notified that an LSI has begun – alongside how to do this.</a:t>
            </a:r>
          </a:p>
        </p:txBody>
      </p:sp>
      <p:sp>
        <p:nvSpPr>
          <p:cNvPr id="87" name="Google Shape;87;p1"/>
          <p:cNvSpPr/>
          <p:nvPr/>
        </p:nvSpPr>
        <p:spPr>
          <a:xfrm>
            <a:off x="8010532" y="5061254"/>
            <a:ext cx="3812261" cy="1788039"/>
          </a:xfrm>
          <a:prstGeom prst="roundRect">
            <a:avLst>
              <a:gd name="adj" fmla="val 16667"/>
            </a:avLst>
          </a:prstGeom>
          <a:solidFill>
            <a:srgbClr val="F5F6DD"/>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r>
              <a:rPr lang="en-US" sz="900" b="1" dirty="0">
                <a:effectLst/>
                <a:latin typeface="Calibri" panose="020F0502020204030204" pitchFamily="34" charset="0"/>
                <a:ea typeface="Calibri" panose="020F0502020204030204" pitchFamily="34" charset="0"/>
              </a:rPr>
              <a:t>What will the guidance help with? </a:t>
            </a:r>
            <a:r>
              <a:rPr lang="en-US" sz="900" dirty="0">
                <a:effectLst/>
                <a:latin typeface="Calibri" panose="020F0502020204030204" pitchFamily="34" charset="0"/>
                <a:ea typeface="Calibri" panose="020F0502020204030204" pitchFamily="34" charset="0"/>
              </a:rPr>
              <a:t>The guidance aims to improve the quality and effectiveness of LSIs. It includes sections on instigating, commencing, conducting and concluding LSIs. There is also a section on work that councils can undertake to help prevent the need for LSIs.</a:t>
            </a:r>
            <a:endParaRPr lang="en-GB" sz="900" dirty="0">
              <a:effectLst/>
              <a:latin typeface="Times New Roman" panose="02020603050405020304" pitchFamily="18" charset="0"/>
              <a:ea typeface="Times New Roman" panose="02020603050405020304" pitchFamily="18" charset="0"/>
            </a:endParaRPr>
          </a:p>
          <a:p>
            <a:r>
              <a:rPr lang="en-US" sz="900" dirty="0">
                <a:effectLst/>
                <a:latin typeface="Calibri" panose="020F0502020204030204" pitchFamily="34" charset="0"/>
                <a:ea typeface="Calibri" panose="020F0502020204030204" pitchFamily="34" charset="0"/>
              </a:rPr>
              <a:t> </a:t>
            </a:r>
            <a:endParaRPr lang="en-GB" sz="900" dirty="0">
              <a:effectLst/>
              <a:latin typeface="Times New Roman" panose="02020603050405020304" pitchFamily="18" charset="0"/>
              <a:ea typeface="Times New Roman" panose="02020603050405020304" pitchFamily="18" charset="0"/>
            </a:endParaRPr>
          </a:p>
          <a:p>
            <a:r>
              <a:rPr lang="en-US" sz="900" dirty="0">
                <a:effectLst/>
                <a:latin typeface="Calibri" panose="020F0502020204030204" pitchFamily="34" charset="0"/>
                <a:ea typeface="Calibri" panose="020F0502020204030204" pitchFamily="34" charset="0"/>
              </a:rPr>
              <a:t>Scotland is a diverse country, and this guidance doesn’t suggest changing job titles, meeting names, or other specifics. Indeed, many aspects of the guidance explicitly support a locally-agreed, and context-specific, approach to LSIs.</a:t>
            </a:r>
            <a:endParaRPr lang="en-GB" sz="900" dirty="0">
              <a:effectLst/>
              <a:latin typeface="Times New Roman" panose="02020603050405020304" pitchFamily="18" charset="0"/>
              <a:ea typeface="Times New Roman" panose="02020603050405020304" pitchFamily="18" charset="0"/>
            </a:endParaRPr>
          </a:p>
        </p:txBody>
      </p:sp>
      <p:sp>
        <p:nvSpPr>
          <p:cNvPr id="110" name="Google Shape;110;p1"/>
          <p:cNvSpPr txBox="1"/>
          <p:nvPr/>
        </p:nvSpPr>
        <p:spPr>
          <a:xfrm>
            <a:off x="6103728" y="6460985"/>
            <a:ext cx="2152800" cy="21540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GB" sz="800" dirty="0">
                <a:solidFill>
                  <a:srgbClr val="BFBFBF"/>
                </a:solidFill>
                <a:latin typeface="Calibri"/>
                <a:cs typeface="Calibri"/>
                <a:sym typeface="Calibri"/>
              </a:rPr>
              <a:t>September 2025</a:t>
            </a:r>
            <a:endParaRPr sz="1400" b="0" i="0" u="none" strike="noStrike" cap="none" dirty="0">
              <a:solidFill>
                <a:srgbClr val="000000"/>
              </a:solidFill>
              <a:latin typeface="Arial"/>
              <a:ea typeface="Arial"/>
              <a:cs typeface="Arial"/>
              <a:sym typeface="Arial"/>
            </a:endParaRPr>
          </a:p>
        </p:txBody>
      </p:sp>
      <p:sp>
        <p:nvSpPr>
          <p:cNvPr id="111" name="Google Shape;111;p1"/>
          <p:cNvSpPr txBox="1"/>
          <p:nvPr/>
        </p:nvSpPr>
        <p:spPr>
          <a:xfrm>
            <a:off x="3922117" y="6462804"/>
            <a:ext cx="2157487" cy="215444"/>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0" i="0" u="none" strike="noStrike" cap="none" dirty="0">
                <a:solidFill>
                  <a:srgbClr val="BFBFBF"/>
                </a:solidFill>
                <a:latin typeface="Calibri"/>
                <a:ea typeface="Calibri"/>
                <a:cs typeface="Calibri"/>
                <a:sym typeface="Calibri"/>
                <a:hlinkClick r:id="rId6"/>
              </a:rPr>
              <a:t>www.</a:t>
            </a:r>
            <a:r>
              <a:rPr lang="en-GB" sz="800" dirty="0">
                <a:solidFill>
                  <a:srgbClr val="BFBFBF"/>
                </a:solidFill>
                <a:latin typeface="Calibri"/>
                <a:ea typeface="Calibri"/>
                <a:cs typeface="Calibri"/>
                <a:sym typeface="Calibri"/>
                <a:hlinkClick r:id="rId6"/>
              </a:rPr>
              <a:t>iriss.org.uk</a:t>
            </a:r>
            <a:endParaRPr sz="1400" b="0" i="0" u="none" strike="noStrike" cap="none" dirty="0">
              <a:solidFill>
                <a:srgbClr val="000000"/>
              </a:solidFill>
              <a:latin typeface="Arial"/>
              <a:ea typeface="Arial"/>
              <a:cs typeface="Arial"/>
              <a:sym typeface="Arial"/>
            </a:endParaRPr>
          </a:p>
        </p:txBody>
      </p:sp>
      <p:cxnSp>
        <p:nvCxnSpPr>
          <p:cNvPr id="112" name="Google Shape;112;p1"/>
          <p:cNvCxnSpPr/>
          <p:nvPr/>
        </p:nvCxnSpPr>
        <p:spPr>
          <a:xfrm>
            <a:off x="6091671" y="6458394"/>
            <a:ext cx="0" cy="216000"/>
          </a:xfrm>
          <a:prstGeom prst="straightConnector1">
            <a:avLst/>
          </a:prstGeom>
          <a:noFill/>
          <a:ln w="9525" cap="flat" cmpd="sng">
            <a:solidFill>
              <a:srgbClr val="BFBFBF"/>
            </a:solidFill>
            <a:prstDash val="solid"/>
            <a:miter lim="800000"/>
            <a:headEnd type="none" w="sm" len="sm"/>
            <a:tailEnd type="none" w="sm" len="sm"/>
          </a:ln>
        </p:spPr>
      </p:cxnSp>
      <p:cxnSp>
        <p:nvCxnSpPr>
          <p:cNvPr id="11" name="Straight Connector 10">
            <a:extLst>
              <a:ext uri="{FF2B5EF4-FFF2-40B4-BE49-F238E27FC236}">
                <a16:creationId xmlns:a16="http://schemas.microsoft.com/office/drawing/2014/main" id="{F5DB7BC1-8675-04B3-CC99-FDEEC9EBB084}"/>
              </a:ext>
            </a:extLst>
          </p:cNvPr>
          <p:cNvCxnSpPr>
            <a:cxnSpLocks/>
            <a:endCxn id="95" idx="1"/>
          </p:cNvCxnSpPr>
          <p:nvPr/>
        </p:nvCxnSpPr>
        <p:spPr>
          <a:xfrm flipV="1">
            <a:off x="7317904" y="1781918"/>
            <a:ext cx="747814" cy="827695"/>
          </a:xfrm>
          <a:prstGeom prst="line">
            <a:avLst/>
          </a:prstGeom>
          <a:ln w="28575">
            <a:solidFill>
              <a:srgbClr val="1271B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C91BE715-A37F-3638-EEDD-B6375585A709}"/>
              </a:ext>
            </a:extLst>
          </p:cNvPr>
          <p:cNvPicPr>
            <a:picLocks noChangeAspect="1"/>
          </p:cNvPicPr>
          <p:nvPr/>
        </p:nvPicPr>
        <p:blipFill>
          <a:blip r:embed="rId7"/>
          <a:stretch>
            <a:fillRect/>
          </a:stretch>
        </p:blipFill>
        <p:spPr>
          <a:xfrm>
            <a:off x="5276670" y="5395382"/>
            <a:ext cx="1701800" cy="850900"/>
          </a:xfrm>
          <a:prstGeom prst="rect">
            <a:avLst/>
          </a:prstGeom>
        </p:spPr>
      </p:pic>
    </p:spTree>
  </p:cSld>
  <p:clrMapOvr>
    <a:masterClrMapping/>
  </p:clrMapOvr>
</p:sld>
</file>

<file path=ppt/theme/theme1.xml><?xml version="1.0" encoding="utf-8"?>
<a:theme xmlns:a="http://schemas.openxmlformats.org/drawingml/2006/main" name="Office Theme">
  <a:themeElements>
    <a:clrScheme name="Iriss">
      <a:dk1>
        <a:srgbClr val="202745"/>
      </a:dk1>
      <a:lt1>
        <a:srgbClr val="FFFFFF"/>
      </a:lt1>
      <a:dk2>
        <a:srgbClr val="212745"/>
      </a:dk2>
      <a:lt2>
        <a:srgbClr val="C84577"/>
      </a:lt2>
      <a:accent1>
        <a:srgbClr val="4165AA"/>
      </a:accent1>
      <a:accent2>
        <a:srgbClr val="4595BD"/>
      </a:accent2>
      <a:accent3>
        <a:srgbClr val="92C056"/>
      </a:accent3>
      <a:accent4>
        <a:srgbClr val="D3D45B"/>
      </a:accent4>
      <a:accent5>
        <a:srgbClr val="DBAA5B"/>
      </a:accent5>
      <a:accent6>
        <a:srgbClr val="D65A50"/>
      </a:accent6>
      <a:hlink>
        <a:srgbClr val="4595BD"/>
      </a:hlink>
      <a:folHlink>
        <a:srgbClr val="4595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A54031754</value>
    </field>
    <field name="Objective-Title">
      <value order="0">Large Scale Investigation Guidance - 7 minute briefing</value>
    </field>
    <field name="Objective-Description">
      <value order="0"/>
    </field>
    <field name="Objective-CreationStamp">
      <value order="0">2025-09-08T11:44:28Z</value>
    </field>
    <field name="Objective-IsApproved">
      <value order="0">false</value>
    </field>
    <field name="Objective-IsPublished">
      <value order="0">true</value>
    </field>
    <field name="Objective-DatePublished">
      <value order="0">2025-09-08T11:44:29Z</value>
    </field>
    <field name="Objective-ModificationStamp">
      <value order="0">2025-09-08T11:44:30Z</value>
    </field>
    <field name="Objective-Owner">
      <value order="0">Corrigan, Lisa L (U447878)</value>
    </field>
    <field name="Objective-Path">
      <value order="0">Objective Global Folder:SG File Plan:Health, nutrition and care:Care:Adult protection:Advice and policy: Adult protection:Adult Support and Protection (ASP): Improvement Plan: Policy and Guidance: Part 2: 2025-2030</value>
    </field>
    <field name="Objective-Parent">
      <value order="0">Adult Support and Protection (ASP): Improvement Plan: Policy and Guidance: Part 2: 2025-2030</value>
    </field>
    <field name="Objective-State">
      <value order="0">Published</value>
    </field>
    <field name="Objective-VersionId">
      <value order="0">vA81706203</value>
    </field>
    <field name="Objective-Version">
      <value order="0">1.0</value>
    </field>
    <field name="Objective-VersionNumber">
      <value order="0">1</value>
    </field>
    <field name="Objective-VersionComment">
      <value order="0"/>
    </field>
    <field name="Objective-FileNumber">
      <value order="0">PROJ/161022</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field name="Objective-Shared By">
        <value order="0"/>
      </field>
      <field name="Objective-Access Conditions">
        <value order="0"/>
      </field>
      <field name="Objective-Access Status">
        <value order="0"/>
      </field>
      <field name="Objective-Date Open From">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otalTime>2616</TotalTime>
  <Words>822</Words>
  <Application>Microsoft Office PowerPoint</Application>
  <PresentationFormat>Widescreen</PresentationFormat>
  <Paragraphs>61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Ian Phillip</dc:creator>
  <cp:lastModifiedBy>Lisa Corrigan</cp:lastModifiedBy>
  <cp:revision>27</cp:revision>
  <dcterms:created xsi:type="dcterms:W3CDTF">2024-04-29T12:30:22Z</dcterms:created>
  <dcterms:modified xsi:type="dcterms:W3CDTF">2025-11-13T15:14:31Z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A54031754</vt:lpwstr>
  </property>
  <property fmtid="{D5CDD505-2E9C-101B-9397-08002B2CF9AE}" pid="4" name="Objective-Title">
    <vt:lpwstr>Large Scale Investigation Guidance - 7 minute briefing</vt:lpwstr>
  </property>
  <property fmtid="{D5CDD505-2E9C-101B-9397-08002B2CF9AE}" pid="5" name="Objective-Description">
    <vt:lpwstr/>
  </property>
  <property fmtid="{D5CDD505-2E9C-101B-9397-08002B2CF9AE}" pid="6" name="Objective-CreationStamp">
    <vt:filetime>2025-09-08T11:44:28Z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2025-09-08T11:44:29Z</vt:filetime>
  </property>
  <property fmtid="{D5CDD505-2E9C-101B-9397-08002B2CF9AE}" pid="10" name="Objective-ModificationStamp">
    <vt:filetime>2025-09-08T11:44:30Z</vt:filetime>
  </property>
  <property fmtid="{D5CDD505-2E9C-101B-9397-08002B2CF9AE}" pid="11" name="Objective-Owner">
    <vt:lpwstr>Corrigan, Lisa L (U447878)</vt:lpwstr>
  </property>
  <property fmtid="{D5CDD505-2E9C-101B-9397-08002B2CF9AE}" pid="12" name="Objective-Path">
    <vt:lpwstr>Objective Global Folder:SG File Plan:Health, nutrition and care:Care:Adult protection:Advice and policy: Adult protection:Adult Support and Protection (ASP): Improvement Plan: Policy and Guidance: Part 2: 2025-2030</vt:lpwstr>
  </property>
  <property fmtid="{D5CDD505-2E9C-101B-9397-08002B2CF9AE}" pid="13" name="Objective-Parent">
    <vt:lpwstr>Adult Support and Protection (ASP): Improvement Plan: Policy and Guidance: Part 2: 2025-2030</vt:lpwstr>
  </property>
  <property fmtid="{D5CDD505-2E9C-101B-9397-08002B2CF9AE}" pid="14" name="Objective-State">
    <vt:lpwstr>Published</vt:lpwstr>
  </property>
  <property fmtid="{D5CDD505-2E9C-101B-9397-08002B2CF9AE}" pid="15" name="Objective-VersionId">
    <vt:lpwstr>vA81706203</vt:lpwstr>
  </property>
  <property fmtid="{D5CDD505-2E9C-101B-9397-08002B2CF9AE}" pid="16" name="Objective-Version">
    <vt:lpwstr>1.0</vt:lpwstr>
  </property>
  <property fmtid="{D5CDD505-2E9C-101B-9397-08002B2CF9AE}" pid="17" name="Objective-VersionNumber">
    <vt:r8>1</vt:r8>
  </property>
  <property fmtid="{D5CDD505-2E9C-101B-9397-08002B2CF9AE}" pid="18" name="Objective-VersionComment">
    <vt:lpwstr/>
  </property>
  <property fmtid="{D5CDD505-2E9C-101B-9397-08002B2CF9AE}" pid="19" name="Objective-FileNumber">
    <vt:lpwstr>PROJ/161022</vt:lpwstr>
  </property>
  <property fmtid="{D5CDD505-2E9C-101B-9397-08002B2CF9AE}" pid="20" name="Objective-Classification">
    <vt:lpwstr>OFFICIAL</vt:lpwstr>
  </property>
  <property fmtid="{D5CDD505-2E9C-101B-9397-08002B2CF9AE}" pid="21" name="Objective-Caveats">
    <vt:lpwstr>Caveat for access to SG Fileplan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Required Redaction">
    <vt:lpwstr/>
  </property>
  <property fmtid="{D5CDD505-2E9C-101B-9397-08002B2CF9AE}" pid="28" name="Objective-Shared By">
    <vt:lpwstr/>
  </property>
  <property fmtid="{D5CDD505-2E9C-101B-9397-08002B2CF9AE}" pid="29" name="Objective-Access Conditions">
    <vt:lpwstr/>
  </property>
  <property fmtid="{D5CDD505-2E9C-101B-9397-08002B2CF9AE}" pid="30" name="Objective-Access Status">
    <vt:lpwstr/>
  </property>
  <property fmtid="{D5CDD505-2E9C-101B-9397-08002B2CF9AE}" pid="31" name="Objective-Date Open From">
    <vt:lpwstr/>
  </property>
</Properties>
</file>